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00" r:id="rId3"/>
    <p:sldId id="299" r:id="rId4"/>
    <p:sldId id="301" r:id="rId5"/>
    <p:sldId id="302" r:id="rId6"/>
    <p:sldId id="303" r:id="rId7"/>
    <p:sldId id="304" r:id="rId8"/>
    <p:sldId id="29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2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7A2"/>
    <a:srgbClr val="25272B"/>
    <a:srgbClr val="587AB8"/>
    <a:srgbClr val="5969B0"/>
    <a:srgbClr val="86BED0"/>
    <a:srgbClr val="FFFFFF"/>
    <a:srgbClr val="59BEED"/>
    <a:srgbClr val="1A6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-62"/>
      </p:cViewPr>
      <p:guideLst>
        <p:guide orient="horz" pos="212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1540-1889-4363-A3E9-BE5231FDEEB8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D7C3-13EA-4316-9F92-75E6F5B4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1540-1889-4363-A3E9-BE5231FDEEB8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D7C3-13EA-4316-9F92-75E6F5B4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1540-1889-4363-A3E9-BE5231FDEEB8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D7C3-13EA-4316-9F92-75E6F5B4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1540-1889-4363-A3E9-BE5231FDEEB8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D7C3-13EA-4316-9F92-75E6F5B4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1540-1889-4363-A3E9-BE5231FDEEB8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D7C3-13EA-4316-9F92-75E6F5B4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1540-1889-4363-A3E9-BE5231FDEEB8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D7C3-13EA-4316-9F92-75E6F5B4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1540-1889-4363-A3E9-BE5231FDEEB8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D7C3-13EA-4316-9F92-75E6F5B4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1540-1889-4363-A3E9-BE5231FDEEB8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D7C3-13EA-4316-9F92-75E6F5B4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1540-1889-4363-A3E9-BE5231FDEEB8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D7C3-13EA-4316-9F92-75E6F5B4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1540-1889-4363-A3E9-BE5231FDEEB8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D7C3-13EA-4316-9F92-75E6F5B4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1540-1889-4363-A3E9-BE5231FDEEB8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D7C3-13EA-4316-9F92-75E6F5B4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  <a:alpha val="9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1540-1889-4363-A3E9-BE5231FDEEB8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9D7C3-13EA-4316-9F92-75E6F5B4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745" y="1162074"/>
            <a:ext cx="4087306" cy="387873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3200" b="1" dirty="0">
                <a:solidFill>
                  <a:srgbClr val="5969B0"/>
                </a:solidFill>
              </a:rPr>
              <a:t>Совершенствование нормативной правовой базы в сфере культуры на федеральном и региональном уровне</a:t>
            </a:r>
            <a:endParaRPr lang="en-US" sz="3200" b="1" dirty="0">
              <a:solidFill>
                <a:srgbClr val="5969B0"/>
              </a:solidFill>
            </a:endParaRPr>
          </a:p>
        </p:txBody>
      </p:sp>
      <p:sp>
        <p:nvSpPr>
          <p:cNvPr id="27" name="Freeform: Shap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>
            <a:fillRect/>
          </a:stretch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Прямоугольник 4"/>
          <p:cNvSpPr/>
          <p:nvPr/>
        </p:nvSpPr>
        <p:spPr>
          <a:xfrm>
            <a:off x="677831" y="2463114"/>
            <a:ext cx="2669060" cy="2965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72000" bIns="0" rtlCol="0" anchor="b" anchorCtr="0"/>
          <a:lstStyle/>
          <a:p>
            <a:pPr algn="ctr"/>
            <a:r>
              <a:rPr lang="ru-RU" sz="2400" spc="600" dirty="0" smtClean="0">
                <a:solidFill>
                  <a:srgbClr val="59BEED"/>
                </a:solidFill>
                <a:latin typeface="Bahnschrift SemiBold" panose="020B0502040204020203" pitchFamily="34" charset="0"/>
              </a:rPr>
              <a:t>культуры</a:t>
            </a:r>
            <a:endParaRPr lang="ru-RU" sz="2400" spc="600" dirty="0">
              <a:solidFill>
                <a:srgbClr val="59BEED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250" y="2121348"/>
            <a:ext cx="2818641" cy="9800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72000" bIns="0" rtlCol="0" anchor="b" anchorCtr="0"/>
          <a:lstStyle/>
          <a:p>
            <a:pPr algn="ctr">
              <a:lnSpc>
                <a:spcPts val="2400"/>
              </a:lnSpc>
            </a:pPr>
            <a:r>
              <a:rPr lang="ru-RU" sz="2400" spc="250" dirty="0" smtClean="0">
                <a:solidFill>
                  <a:srgbClr val="59BEED"/>
                </a:solidFill>
                <a:latin typeface="Candara Light" panose="020E0502030303020204" pitchFamily="34" charset="0"/>
              </a:rPr>
              <a:t>МИНИСТЕРСТВО</a:t>
            </a:r>
            <a:r>
              <a:rPr lang="ru-RU" sz="2400" dirty="0" smtClean="0">
                <a:solidFill>
                  <a:srgbClr val="59BEED"/>
                </a:solidFill>
                <a:latin typeface="Candara Light" panose="020E0502030303020204" pitchFamily="34" charset="0"/>
              </a:rPr>
              <a:t> </a:t>
            </a:r>
            <a:r>
              <a:rPr lang="ru-RU" sz="2400" spc="680" dirty="0" smtClean="0">
                <a:solidFill>
                  <a:srgbClr val="59BEED"/>
                </a:solidFill>
                <a:latin typeface="Bahnschrift SemiBold" panose="020B0502040204020203" pitchFamily="34" charset="0"/>
              </a:rPr>
              <a:t>КУЛЬТУРЫ</a:t>
            </a:r>
          </a:p>
          <a:p>
            <a:pPr algn="ctr">
              <a:lnSpc>
                <a:spcPts val="2400"/>
              </a:lnSpc>
            </a:pPr>
            <a:r>
              <a:rPr lang="ru-RU" sz="2400" kern="1700" spc="-200" dirty="0" smtClean="0">
                <a:solidFill>
                  <a:srgbClr val="59BEED"/>
                </a:solidFill>
                <a:latin typeface="Candara Light" panose="020E0502030303020204" pitchFamily="34" charset="0"/>
              </a:rPr>
              <a:t>ИРКУТСКОЙ ОБЛАСТИ</a:t>
            </a:r>
            <a:endParaRPr lang="ru-RU" sz="2400" kern="1700" spc="-200" dirty="0">
              <a:solidFill>
                <a:srgbClr val="59BEED"/>
              </a:solidFill>
              <a:latin typeface="Candara Light" panose="020E0502030303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1884"/>
          <a:stretch>
            <a:fillRect/>
          </a:stretch>
        </p:blipFill>
        <p:spPr>
          <a:xfrm>
            <a:off x="0" y="0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6" name="Прямоугольник 5"/>
          <p:cNvSpPr/>
          <p:nvPr/>
        </p:nvSpPr>
        <p:spPr>
          <a:xfrm>
            <a:off x="411518" y="2028357"/>
            <a:ext cx="2187520" cy="2506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72000" bIns="0" rtlCol="0" anchor="b" anchorCtr="0"/>
          <a:lstStyle/>
          <a:p>
            <a:pPr algn="ctr"/>
            <a:r>
              <a:rPr lang="ru-RU" sz="2000" spc="600" dirty="0" smtClean="0">
                <a:solidFill>
                  <a:srgbClr val="59BEED"/>
                </a:solidFill>
                <a:latin typeface="Bahnschrift SemiBold" panose="020B0502040204020203" pitchFamily="34" charset="0"/>
              </a:rPr>
              <a:t>КУЛЬТУРЫ</a:t>
            </a:r>
            <a:endParaRPr lang="ru-RU" sz="2000" spc="600" dirty="0">
              <a:solidFill>
                <a:srgbClr val="59BEED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Заголовок 1"/>
          <p:cNvSpPr txBox="1"/>
          <p:nvPr/>
        </p:nvSpPr>
        <p:spPr>
          <a:xfrm>
            <a:off x="6020738" y="1837038"/>
            <a:ext cx="5314315" cy="3542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2000" dirty="0">
                <a:solidFill>
                  <a:srgbClr val="5969B0"/>
                </a:solidFill>
                <a:sym typeface="+mn-ea"/>
              </a:rPr>
              <a:t>Указ Президента Российской Федерации </a:t>
            </a:r>
            <a:r>
              <a:rPr lang="ru-RU" altLang="en-US" sz="2000" dirty="0" smtClean="0">
                <a:solidFill>
                  <a:srgbClr val="5969B0"/>
                </a:solidFill>
                <a:sym typeface="+mn-ea"/>
              </a:rPr>
              <a:t/>
            </a:r>
            <a:br>
              <a:rPr lang="ru-RU" altLang="en-US" sz="2000" dirty="0" smtClean="0">
                <a:solidFill>
                  <a:srgbClr val="5969B0"/>
                </a:solidFill>
                <a:sym typeface="+mn-ea"/>
              </a:rPr>
            </a:br>
            <a:r>
              <a:rPr lang="ru-RU" altLang="en-US" sz="2000" b="1" dirty="0" smtClean="0">
                <a:solidFill>
                  <a:srgbClr val="5969B0"/>
                </a:solidFill>
                <a:sym typeface="+mn-ea"/>
              </a:rPr>
              <a:t>от </a:t>
            </a:r>
            <a:r>
              <a:rPr lang="ru-RU" altLang="en-US" sz="2000" b="1" dirty="0">
                <a:solidFill>
                  <a:srgbClr val="5969B0"/>
                </a:solidFill>
                <a:sym typeface="+mn-ea"/>
              </a:rPr>
              <a:t>9 ноября 2022 года </a:t>
            </a:r>
            <a:r>
              <a:rPr lang="ru-RU" altLang="en-US" sz="2400" b="1" dirty="0">
                <a:solidFill>
                  <a:srgbClr val="5969B0"/>
                </a:solidFill>
                <a:sym typeface="+mn-ea"/>
              </a:rPr>
              <a:t>№ 809 </a:t>
            </a:r>
            <a:r>
              <a:rPr lang="ru-RU" altLang="en-US" sz="2400" dirty="0" smtClean="0">
                <a:solidFill>
                  <a:srgbClr val="5969B0"/>
                </a:solidFill>
                <a:sym typeface="+mn-ea"/>
              </a:rPr>
              <a:t/>
            </a:r>
            <a:br>
              <a:rPr lang="ru-RU" altLang="en-US" sz="2400" dirty="0" smtClean="0">
                <a:solidFill>
                  <a:srgbClr val="5969B0"/>
                </a:solidFill>
                <a:sym typeface="+mn-ea"/>
              </a:rPr>
            </a:br>
            <a:r>
              <a:rPr lang="ru-RU" altLang="en-US" sz="2000" dirty="0" smtClean="0">
                <a:solidFill>
                  <a:srgbClr val="5969B0"/>
                </a:solidFill>
                <a:sym typeface="+mn-ea"/>
              </a:rPr>
              <a:t>«</a:t>
            </a:r>
            <a:r>
              <a:rPr lang="ru-RU" altLang="en-US" sz="2000" dirty="0">
                <a:solidFill>
                  <a:srgbClr val="5969B0"/>
                </a:solidFill>
                <a:sym typeface="+mn-ea"/>
              </a:rPr>
              <a:t>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  <a:p>
            <a:r>
              <a:rPr lang="ru-RU" altLang="en-US" sz="2000" dirty="0">
                <a:solidFill>
                  <a:srgbClr val="5969B0"/>
                </a:solidFill>
                <a:sym typeface="+mn-ea"/>
              </a:rPr>
              <a:t> </a:t>
            </a:r>
            <a:endParaRPr lang="ru-RU" altLang="en-US" sz="2000" dirty="0">
              <a:solidFill>
                <a:srgbClr val="5969B0"/>
              </a:solidFill>
            </a:endParaRPr>
          </a:p>
          <a:p>
            <a:r>
              <a:rPr lang="ru-RU" altLang="en-US" sz="2000" dirty="0">
                <a:solidFill>
                  <a:srgbClr val="5969B0"/>
                </a:solidFill>
              </a:rPr>
              <a:t>Федеральный закон </a:t>
            </a:r>
            <a:r>
              <a:rPr lang="ru-RU" altLang="en-US" sz="2000" b="1" dirty="0">
                <a:solidFill>
                  <a:srgbClr val="5969B0"/>
                </a:solidFill>
              </a:rPr>
              <a:t>от 20 октября 2022 г. </a:t>
            </a:r>
            <a:r>
              <a:rPr lang="ru-RU" altLang="en-US" sz="2000" b="1" dirty="0" smtClean="0">
                <a:solidFill>
                  <a:srgbClr val="5969B0"/>
                </a:solidFill>
              </a:rPr>
              <a:t/>
            </a:r>
            <a:br>
              <a:rPr lang="ru-RU" altLang="en-US" sz="2000" b="1" dirty="0" smtClean="0">
                <a:solidFill>
                  <a:srgbClr val="5969B0"/>
                </a:solidFill>
              </a:rPr>
            </a:br>
            <a:r>
              <a:rPr lang="ru-RU" altLang="en-US" sz="2400" b="1" dirty="0">
                <a:solidFill>
                  <a:srgbClr val="5969B0"/>
                </a:solidFill>
                <a:sym typeface="+mn-ea"/>
              </a:rPr>
              <a:t>№</a:t>
            </a:r>
            <a:r>
              <a:rPr lang="ru-RU" altLang="en-US" sz="2400" b="1" dirty="0" smtClean="0">
                <a:solidFill>
                  <a:srgbClr val="5969B0"/>
                </a:solidFill>
              </a:rPr>
              <a:t> </a:t>
            </a:r>
            <a:r>
              <a:rPr lang="ru-RU" altLang="en-US" sz="2400" b="1" dirty="0">
                <a:solidFill>
                  <a:srgbClr val="5969B0"/>
                </a:solidFill>
              </a:rPr>
              <a:t>402-ФЗ</a:t>
            </a:r>
            <a:r>
              <a:rPr lang="ru-RU" altLang="en-US" sz="2400" dirty="0">
                <a:solidFill>
                  <a:srgbClr val="5969B0"/>
                </a:solidFill>
              </a:rPr>
              <a:t> </a:t>
            </a:r>
            <a:r>
              <a:rPr lang="ru-RU" altLang="en-US" sz="2000" dirty="0" smtClean="0">
                <a:solidFill>
                  <a:srgbClr val="5969B0"/>
                </a:solidFill>
              </a:rPr>
              <a:t>«О </a:t>
            </a:r>
            <a:r>
              <a:rPr lang="ru-RU" altLang="en-US" sz="2000" dirty="0">
                <a:solidFill>
                  <a:srgbClr val="5969B0"/>
                </a:solidFill>
              </a:rPr>
              <a:t>нематериальном этнокультурном достоянии Российской </a:t>
            </a:r>
            <a:r>
              <a:rPr lang="ru-RU" altLang="en-US" sz="2000" dirty="0" smtClean="0">
                <a:solidFill>
                  <a:srgbClr val="5969B0"/>
                </a:solidFill>
              </a:rPr>
              <a:t>Федерации»</a:t>
            </a:r>
            <a:endParaRPr lang="ru-RU" altLang="en-US" sz="2000" dirty="0">
              <a:solidFill>
                <a:srgbClr val="5969B0"/>
              </a:solidFill>
            </a:endParaRPr>
          </a:p>
          <a:p>
            <a:endParaRPr lang="ru-RU" altLang="en-US" sz="2000" dirty="0">
              <a:solidFill>
                <a:srgbClr val="5969B0"/>
              </a:solidFill>
            </a:endParaRPr>
          </a:p>
          <a:p>
            <a:endParaRPr lang="ru-RU" altLang="en-US" sz="2000" dirty="0">
              <a:solidFill>
                <a:srgbClr val="5969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50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C13CE-B767-462A-84D7-7452DCBA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665846"/>
            <a:ext cx="2880828" cy="154412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sz="3100" b="1" dirty="0">
                <a:solidFill>
                  <a:srgbClr val="FFFFFF"/>
                </a:solidFill>
              </a:rPr>
              <a:t>Стратегические и концептуальные документы</a:t>
            </a:r>
            <a:r>
              <a:rPr lang="ru-RU" sz="2800" b="1" dirty="0">
                <a:solidFill>
                  <a:srgbClr val="FFFFFF"/>
                </a:solidFill>
              </a:rPr>
              <a:t/>
            </a:r>
            <a:br>
              <a:rPr lang="ru-RU" sz="2800" b="1" dirty="0">
                <a:solidFill>
                  <a:srgbClr val="FFFFFF"/>
                </a:solidFill>
              </a:rPr>
            </a:br>
            <a:r>
              <a:rPr lang="ru-RU" sz="2800" dirty="0" smtClean="0">
                <a:solidFill>
                  <a:srgbClr val="FFFFFF"/>
                </a:solidFill>
              </a:rPr>
              <a:t/>
            </a:r>
            <a:br>
              <a:rPr lang="ru-RU" sz="2800" dirty="0" smtClean="0">
                <a:solidFill>
                  <a:srgbClr val="FFFFFF"/>
                </a:solidFill>
              </a:rPr>
            </a:br>
            <a:r>
              <a:rPr lang="ru-RU" sz="2800" dirty="0" smtClean="0">
                <a:solidFill>
                  <a:srgbClr val="FFFFFF"/>
                </a:solidFill>
              </a:rPr>
              <a:t/>
            </a:r>
            <a:br>
              <a:rPr lang="ru-RU" sz="2800" dirty="0" smtClean="0">
                <a:solidFill>
                  <a:srgbClr val="FFFFFF"/>
                </a:solidFill>
              </a:rPr>
            </a:br>
            <a:endParaRPr lang="en-US" sz="2000" b="1" kern="1200" dirty="0">
              <a:solidFill>
                <a:srgbClr val="FFFFFF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134066" y="238539"/>
            <a:ext cx="2847071" cy="1023730"/>
            <a:chOff x="9134066" y="238539"/>
            <a:chExt cx="2847071" cy="1023730"/>
          </a:xfrm>
        </p:grpSpPr>
        <p:pic>
          <p:nvPicPr>
            <p:cNvPr id="18" name="Объект 7" descr="Изображение выглядит как текст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95E5933-1E62-4A3E-A5D2-EA00D2549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4066" y="238539"/>
              <a:ext cx="2847071" cy="102373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10040978" y="639216"/>
              <a:ext cx="1856054" cy="222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44000" rIns="72000" bIns="0" rtlCol="0" anchor="b" anchorCtr="0"/>
            <a:lstStyle/>
            <a:p>
              <a:pPr algn="ctr"/>
              <a:r>
                <a:rPr lang="ru-RU" sz="1200" spc="600" dirty="0" smtClean="0">
                  <a:solidFill>
                    <a:srgbClr val="86BED0"/>
                  </a:solidFill>
                  <a:latin typeface="Bahnschrift SemiBold" panose="020B0502040204020203" pitchFamily="34" charset="0"/>
                </a:rPr>
                <a:t>КУЛЬТУРЫ</a:t>
              </a:r>
              <a:endParaRPr lang="ru-RU" sz="1200" spc="600" dirty="0">
                <a:solidFill>
                  <a:srgbClr val="86BED0"/>
                </a:solidFill>
                <a:latin typeface="Bahnschrift SemiBold" panose="020B0502040204020203" pitchFamily="34" charset="0"/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8906" y="2501977"/>
            <a:ext cx="6678694" cy="3905851"/>
          </a:xfrm>
        </p:spPr>
        <p:txBody>
          <a:bodyPr>
            <a:noAutofit/>
          </a:bodyPr>
          <a:lstStyle/>
          <a:p>
            <a:r>
              <a:rPr lang="ru-RU" altLang="en-US" sz="2000" dirty="0">
                <a:solidFill>
                  <a:srgbClr val="5969B0"/>
                </a:solidFill>
              </a:rPr>
              <a:t>Закон Иркутской области от 10 января 2022 года </a:t>
            </a:r>
            <a:r>
              <a:rPr lang="ru-RU" altLang="en-US" sz="2000" dirty="0" smtClean="0">
                <a:solidFill>
                  <a:srgbClr val="5969B0"/>
                </a:solidFill>
              </a:rPr>
              <a:t/>
            </a:r>
            <a:br>
              <a:rPr lang="ru-RU" altLang="en-US" sz="2000" dirty="0" smtClean="0">
                <a:solidFill>
                  <a:srgbClr val="5969B0"/>
                </a:solidFill>
              </a:rPr>
            </a:br>
            <a:r>
              <a:rPr lang="ru-RU" altLang="en-US" sz="2400" b="1" dirty="0" smtClean="0">
                <a:solidFill>
                  <a:srgbClr val="5969B0"/>
                </a:solidFill>
                <a:sym typeface="+mn-ea"/>
              </a:rPr>
              <a:t>№ </a:t>
            </a:r>
            <a:r>
              <a:rPr lang="ru-RU" altLang="en-US" sz="2400" b="1" dirty="0" smtClean="0">
                <a:solidFill>
                  <a:srgbClr val="5969B0"/>
                </a:solidFill>
              </a:rPr>
              <a:t>15-ОЗ</a:t>
            </a:r>
            <a:r>
              <a:rPr lang="ru-RU" altLang="en-US" sz="2400" dirty="0" smtClean="0">
                <a:solidFill>
                  <a:srgbClr val="5969B0"/>
                </a:solidFill>
              </a:rPr>
              <a:t> </a:t>
            </a:r>
            <a:r>
              <a:rPr lang="ru-RU" altLang="en-US" sz="2400" dirty="0" smtClean="0">
                <a:solidFill>
                  <a:srgbClr val="5969B0"/>
                </a:solidFill>
              </a:rPr>
              <a:t>«</a:t>
            </a:r>
            <a:r>
              <a:rPr lang="ru-RU" altLang="en-US" sz="2000" dirty="0" smtClean="0">
                <a:solidFill>
                  <a:srgbClr val="5969B0"/>
                </a:solidFill>
              </a:rPr>
              <a:t>Об </a:t>
            </a:r>
            <a:r>
              <a:rPr lang="ru-RU" altLang="en-US" sz="2000" dirty="0">
                <a:solidFill>
                  <a:srgbClr val="5969B0"/>
                </a:solidFill>
              </a:rPr>
              <a:t>утверждении стратегии социально-экономического развития Иркутской области на период до 2036 </a:t>
            </a:r>
            <a:r>
              <a:rPr lang="ru-RU" altLang="en-US" sz="2000" dirty="0" smtClean="0">
                <a:solidFill>
                  <a:srgbClr val="5969B0"/>
                </a:solidFill>
              </a:rPr>
              <a:t>года» </a:t>
            </a:r>
          </a:p>
          <a:p>
            <a:r>
              <a:rPr lang="ru-RU" sz="2000" dirty="0">
                <a:solidFill>
                  <a:srgbClr val="5969B0"/>
                </a:solidFill>
              </a:rPr>
              <a:t>Постановление Правительства Иркутской области от 30.06.2022 N </a:t>
            </a:r>
            <a:r>
              <a:rPr lang="ru-RU" sz="2000" dirty="0" smtClean="0">
                <a:solidFill>
                  <a:srgbClr val="5969B0"/>
                </a:solidFill>
              </a:rPr>
              <a:t>509-пп «Об </a:t>
            </a:r>
            <a:r>
              <a:rPr lang="ru-RU" sz="2000" dirty="0">
                <a:solidFill>
                  <a:srgbClr val="5969B0"/>
                </a:solidFill>
              </a:rPr>
              <a:t>утверждении плана мероприятий по реализации стратегии социально-экономического развития Иркутской </a:t>
            </a:r>
            <a:r>
              <a:rPr lang="ru-RU" sz="2000" dirty="0" smtClean="0">
                <a:solidFill>
                  <a:srgbClr val="5969B0"/>
                </a:solidFill>
              </a:rPr>
              <a:t>области»</a:t>
            </a:r>
            <a:endParaRPr lang="ru-RU" sz="2000" dirty="0">
              <a:solidFill>
                <a:srgbClr val="5969B0"/>
              </a:solidFill>
            </a:endParaRPr>
          </a:p>
          <a:p>
            <a:r>
              <a:rPr lang="ru-RU" altLang="en-US" sz="2000" dirty="0" smtClean="0">
                <a:solidFill>
                  <a:srgbClr val="5969B0"/>
                </a:solidFill>
              </a:rPr>
              <a:t>Концепция </a:t>
            </a:r>
            <a:r>
              <a:rPr lang="ru-RU" altLang="en-US" sz="2000" dirty="0">
                <a:solidFill>
                  <a:srgbClr val="5969B0"/>
                </a:solidFill>
              </a:rPr>
              <a:t>развития культурно-досуговой деятельности государственных и муниципальных учреждений культуры Иркутской области до 2036 года (распоряжение Правительства ИО, </a:t>
            </a:r>
            <a:r>
              <a:rPr lang="ru-RU" altLang="en-US" sz="2000" b="1" dirty="0">
                <a:solidFill>
                  <a:srgbClr val="5969B0"/>
                </a:solidFill>
              </a:rPr>
              <a:t>проект</a:t>
            </a:r>
            <a:r>
              <a:rPr lang="ru-RU" altLang="en-US" sz="2000" dirty="0">
                <a:solidFill>
                  <a:srgbClr val="5969B0"/>
                </a:solidFill>
              </a:rPr>
              <a:t>)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491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6">
            <a:extLst>
              <a:ext uri="{FF2B5EF4-FFF2-40B4-BE49-F238E27FC236}">
                <a16:creationId xmlns="" xmlns:a16="http://schemas.microsoft.com/office/drawing/2014/main" id="{12609869-9E80-471B-A487-A53288E0E7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C13CE-B767-462A-84D7-7452DCBA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960" y="3091070"/>
            <a:ext cx="2854960" cy="34130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ваавутск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7004738A-9D34-43E8-97D2-CA0EED4F8B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B8B8D07F-F13E-443E-BA68-2D26672D76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2813A4FA-24A5-41ED-A534-3807D1B2F3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C3944F27-CA70-4E84-A51A-E6BF89558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DF7C13CE-B767-462A-84D7-7452DCBA1341}"/>
              </a:ext>
            </a:extLst>
          </p:cNvPr>
          <p:cNvSpPr txBox="1">
            <a:spLocks/>
          </p:cNvSpPr>
          <p:nvPr/>
        </p:nvSpPr>
        <p:spPr>
          <a:xfrm>
            <a:off x="8488652" y="601450"/>
            <a:ext cx="2880828" cy="5533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FFFFF"/>
                </a:solidFill>
              </a:rPr>
              <a:t>Поддержка сферы культуры муниципальных образований области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74272" y="210794"/>
            <a:ext cx="2847071" cy="1023730"/>
            <a:chOff x="9134066" y="238539"/>
            <a:chExt cx="2847071" cy="1023730"/>
          </a:xfrm>
        </p:grpSpPr>
        <p:pic>
          <p:nvPicPr>
            <p:cNvPr id="22" name="Объект 7" descr="Изображение выглядит как текст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95E5933-1E62-4A3E-A5D2-EA00D2549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4066" y="238539"/>
              <a:ext cx="2847071" cy="1023730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10040978" y="639216"/>
              <a:ext cx="1856054" cy="222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44000" rIns="72000" bIns="0" rtlCol="0" anchor="b" anchorCtr="0"/>
            <a:lstStyle/>
            <a:p>
              <a:pPr algn="ctr"/>
              <a:r>
                <a:rPr lang="ru-RU" sz="1200" spc="600" dirty="0" smtClean="0">
                  <a:solidFill>
                    <a:srgbClr val="86BED0"/>
                  </a:solidFill>
                  <a:latin typeface="Bahnschrift SemiBold" panose="020B0502040204020203" pitchFamily="34" charset="0"/>
                </a:rPr>
                <a:t>КУЛЬТУРЫ</a:t>
              </a:r>
              <a:endParaRPr lang="ru-RU" sz="1200" spc="600" dirty="0">
                <a:solidFill>
                  <a:srgbClr val="86BED0"/>
                </a:solidFill>
                <a:latin typeface="Bahnschrift SemiBold" panose="020B0502040204020203" pitchFamily="34" charset="0"/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272" y="1635201"/>
            <a:ext cx="7071420" cy="4873625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5969B0"/>
                </a:solidFill>
                <a:sym typeface="+mn-ea"/>
              </a:rPr>
              <a:t>Закон Иркутской области </a:t>
            </a:r>
            <a:r>
              <a:rPr lang="ru-RU" sz="3600" b="1" dirty="0">
                <a:solidFill>
                  <a:srgbClr val="5969B0"/>
                </a:solidFill>
                <a:sym typeface="+mn-ea"/>
              </a:rPr>
              <a:t>№ 6-оз </a:t>
            </a:r>
            <a:r>
              <a:rPr lang="ru-RU" b="1" dirty="0">
                <a:solidFill>
                  <a:srgbClr val="5969B0"/>
                </a:solidFill>
                <a:sym typeface="+mn-ea"/>
              </a:rPr>
              <a:t>от </a:t>
            </a:r>
            <a:r>
              <a:rPr lang="ru-RU" b="1" dirty="0" smtClean="0">
                <a:solidFill>
                  <a:srgbClr val="5969B0"/>
                </a:solidFill>
                <a:sym typeface="+mn-ea"/>
              </a:rPr>
              <a:t>10.01.2022 </a:t>
            </a:r>
            <a:r>
              <a:rPr lang="ru-RU" b="1" dirty="0" smtClean="0">
                <a:solidFill>
                  <a:srgbClr val="5969B0"/>
                </a:solidFill>
                <a:sym typeface="+mn-ea"/>
              </a:rPr>
              <a:t> «</a:t>
            </a:r>
            <a:r>
              <a:rPr lang="ru-RU" dirty="0" smtClean="0">
                <a:solidFill>
                  <a:srgbClr val="5969B0"/>
                </a:solidFill>
                <a:sym typeface="+mn-ea"/>
              </a:rPr>
              <a:t>О </a:t>
            </a:r>
            <a:r>
              <a:rPr lang="ru-RU" dirty="0">
                <a:solidFill>
                  <a:srgbClr val="5969B0"/>
                </a:solidFill>
                <a:sym typeface="+mn-ea"/>
              </a:rPr>
              <a:t>внесении изменений в статьи 5 и 9 Закона Иркутской области «О государственной поддержке культуры в Иркутской области»</a:t>
            </a:r>
            <a:endParaRPr lang="ru-RU" dirty="0">
              <a:solidFill>
                <a:srgbClr val="5969B0"/>
              </a:solidFill>
            </a:endParaRPr>
          </a:p>
          <a:p>
            <a:r>
              <a:rPr lang="ru-RU" dirty="0">
                <a:solidFill>
                  <a:srgbClr val="5969B0"/>
                </a:solidFill>
              </a:rPr>
              <a:t>Постановление Правительства Иркутской области </a:t>
            </a:r>
            <a:r>
              <a:rPr lang="ru-RU" sz="3600" b="1" dirty="0">
                <a:solidFill>
                  <a:srgbClr val="5969B0"/>
                </a:solidFill>
              </a:rPr>
              <a:t>№ 916-пп </a:t>
            </a:r>
            <a:r>
              <a:rPr lang="ru-RU" b="1" dirty="0">
                <a:solidFill>
                  <a:srgbClr val="5969B0"/>
                </a:solidFill>
              </a:rPr>
              <a:t>от 23.11.2022 </a:t>
            </a:r>
            <a:r>
              <a:rPr lang="ru-RU" dirty="0">
                <a:solidFill>
                  <a:srgbClr val="5969B0"/>
                </a:solidFill>
              </a:rPr>
              <a:t>«О внесении изменений в Положение о предоставлении субсидий из областного бюджета местным бюджетам на осуществление мероприятий по капитальному ремонту объектов муниципальной собственности в сфере культуры</a:t>
            </a:r>
            <a:r>
              <a:rPr lang="ru-RU" dirty="0" smtClean="0">
                <a:solidFill>
                  <a:srgbClr val="5969B0"/>
                </a:solidFill>
              </a:rPr>
              <a:t>»</a:t>
            </a:r>
            <a:endParaRPr lang="ru-RU" dirty="0">
              <a:solidFill>
                <a:srgbClr val="5969B0"/>
              </a:solidFill>
            </a:endParaRPr>
          </a:p>
          <a:p>
            <a:r>
              <a:rPr lang="ru-RU" dirty="0">
                <a:solidFill>
                  <a:srgbClr val="5969B0"/>
                </a:solidFill>
                <a:sym typeface="+mn-ea"/>
              </a:rPr>
              <a:t>Постановление Правительства Иркутской области </a:t>
            </a:r>
            <a:r>
              <a:rPr lang="ru-RU" sz="3600" b="1" dirty="0" smtClean="0">
                <a:solidFill>
                  <a:srgbClr val="5969B0"/>
                </a:solidFill>
              </a:rPr>
              <a:t>№ 715-пп </a:t>
            </a:r>
            <a:r>
              <a:rPr lang="ru-RU" b="1" dirty="0" smtClean="0">
                <a:solidFill>
                  <a:srgbClr val="5969B0"/>
                </a:solidFill>
              </a:rPr>
              <a:t>от 13.09.2022</a:t>
            </a:r>
            <a:r>
              <a:rPr lang="ru-RU" dirty="0" smtClean="0">
                <a:solidFill>
                  <a:srgbClr val="5969B0"/>
                </a:solidFill>
              </a:rPr>
              <a:t> </a:t>
            </a:r>
            <a:r>
              <a:rPr lang="ru-RU" dirty="0" smtClean="0">
                <a:solidFill>
                  <a:srgbClr val="5969B0"/>
                </a:solidFill>
              </a:rPr>
              <a:t>«О </a:t>
            </a:r>
            <a:r>
              <a:rPr lang="ru-RU" dirty="0">
                <a:solidFill>
                  <a:srgbClr val="5969B0"/>
                </a:solidFill>
              </a:rPr>
              <a:t>внесении изменений в Положение о предоставлении субсидий из областного бюджета местным бюджетам на </a:t>
            </a:r>
            <a:r>
              <a:rPr lang="ru-RU" dirty="0" err="1">
                <a:solidFill>
                  <a:srgbClr val="5969B0"/>
                </a:solidFill>
              </a:rPr>
              <a:t>софинансирование</a:t>
            </a:r>
            <a:r>
              <a:rPr lang="ru-RU" dirty="0">
                <a:solidFill>
                  <a:srgbClr val="5969B0"/>
                </a:solidFill>
              </a:rPr>
              <a:t> капитальных вложений в объекты муниципальной собственности, которые осуществляются из местных бюджетов, в целях реализации мероприятий по строительству, реконструкции объектов культуры и </a:t>
            </a:r>
            <a:r>
              <a:rPr lang="ru-RU" dirty="0" smtClean="0">
                <a:solidFill>
                  <a:srgbClr val="5969B0"/>
                </a:solidFill>
              </a:rPr>
              <a:t>архивов»</a:t>
            </a:r>
            <a:endParaRPr lang="ru-RU" dirty="0">
              <a:solidFill>
                <a:srgbClr val="5969B0"/>
              </a:solidFill>
            </a:endParaRPr>
          </a:p>
          <a:p>
            <a:r>
              <a:rPr lang="ru-RU" dirty="0">
                <a:solidFill>
                  <a:srgbClr val="5969B0"/>
                </a:solidFill>
                <a:sym typeface="+mn-ea"/>
              </a:rPr>
              <a:t>Постановление Правительства Иркутской области </a:t>
            </a:r>
            <a:r>
              <a:rPr lang="ru-RU" dirty="0">
                <a:solidFill>
                  <a:srgbClr val="5969B0"/>
                </a:solidFill>
              </a:rPr>
              <a:t> </a:t>
            </a:r>
            <a:r>
              <a:rPr lang="ru-RU" sz="3600" b="1" dirty="0">
                <a:solidFill>
                  <a:srgbClr val="5969B0"/>
                </a:solidFill>
              </a:rPr>
              <a:t>№ 553-пп </a:t>
            </a:r>
            <a:r>
              <a:rPr lang="ru-RU" b="1" dirty="0">
                <a:solidFill>
                  <a:srgbClr val="5969B0"/>
                </a:solidFill>
              </a:rPr>
              <a:t>от 18.07.2022 </a:t>
            </a:r>
            <a:r>
              <a:rPr lang="ru-RU" b="1" dirty="0" smtClean="0">
                <a:solidFill>
                  <a:srgbClr val="5969B0"/>
                </a:solidFill>
              </a:rPr>
              <a:t>«</a:t>
            </a:r>
            <a:r>
              <a:rPr lang="ru-RU" dirty="0" smtClean="0">
                <a:solidFill>
                  <a:srgbClr val="5969B0"/>
                </a:solidFill>
              </a:rPr>
              <a:t>О </a:t>
            </a:r>
            <a:r>
              <a:rPr lang="ru-RU" dirty="0">
                <a:solidFill>
                  <a:srgbClr val="5969B0"/>
                </a:solidFill>
              </a:rPr>
              <a:t>внесении изменения в Положение о предоставлении субсидий местным бюджетам из областного бюджета в целях </a:t>
            </a:r>
            <a:r>
              <a:rPr lang="ru-RU" dirty="0" err="1">
                <a:solidFill>
                  <a:srgbClr val="5969B0"/>
                </a:solidFill>
              </a:rPr>
              <a:t>софинансирования</a:t>
            </a:r>
            <a:r>
              <a:rPr lang="ru-RU" dirty="0">
                <a:solidFill>
                  <a:srgbClr val="5969B0"/>
                </a:solidFill>
              </a:rPr>
              <a:t> расходных обязательств муниципальных образований Иркутской области на развитие домов </a:t>
            </a:r>
            <a:r>
              <a:rPr lang="ru-RU" dirty="0" smtClean="0">
                <a:solidFill>
                  <a:srgbClr val="5969B0"/>
                </a:solidFill>
              </a:rPr>
              <a:t>культуры»</a:t>
            </a:r>
            <a:endParaRPr lang="ru-RU" dirty="0">
              <a:solidFill>
                <a:srgbClr val="5969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6">
            <a:extLst>
              <a:ext uri="{FF2B5EF4-FFF2-40B4-BE49-F238E27FC236}">
                <a16:creationId xmlns="" xmlns:a16="http://schemas.microsoft.com/office/drawing/2014/main" id="{12609869-9E80-471B-A487-A53288E0E7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C13CE-B767-462A-84D7-7452DCBA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960" y="3091070"/>
            <a:ext cx="2854960" cy="34130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ваавутск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7004738A-9D34-43E8-97D2-CA0EED4F8B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B8B8D07F-F13E-443E-BA68-2D26672D76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2813A4FA-24A5-41ED-A534-3807D1B2F3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C3944F27-CA70-4E84-A51A-E6BF89558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DF7C13CE-B767-462A-84D7-7452DCBA1341}"/>
              </a:ext>
            </a:extLst>
          </p:cNvPr>
          <p:cNvSpPr txBox="1">
            <a:spLocks/>
          </p:cNvSpPr>
          <p:nvPr/>
        </p:nvSpPr>
        <p:spPr>
          <a:xfrm>
            <a:off x="8488652" y="601450"/>
            <a:ext cx="2880828" cy="5533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FFFFF"/>
                </a:solidFill>
              </a:rPr>
              <a:t>Поддержка сферы культуры муниципальных образований области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74272" y="210794"/>
            <a:ext cx="2847071" cy="1023730"/>
            <a:chOff x="9134066" y="238539"/>
            <a:chExt cx="2847071" cy="1023730"/>
          </a:xfrm>
        </p:grpSpPr>
        <p:pic>
          <p:nvPicPr>
            <p:cNvPr id="22" name="Объект 7" descr="Изображение выглядит как текст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95E5933-1E62-4A3E-A5D2-EA00D2549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4066" y="238539"/>
              <a:ext cx="2847071" cy="1023730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10040978" y="639216"/>
              <a:ext cx="1856054" cy="222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44000" rIns="72000" bIns="0" rtlCol="0" anchor="b" anchorCtr="0"/>
            <a:lstStyle/>
            <a:p>
              <a:pPr algn="ctr"/>
              <a:r>
                <a:rPr lang="ru-RU" sz="1200" spc="600" dirty="0" smtClean="0">
                  <a:solidFill>
                    <a:srgbClr val="86BED0"/>
                  </a:solidFill>
                  <a:latin typeface="Bahnschrift SemiBold" panose="020B0502040204020203" pitchFamily="34" charset="0"/>
                </a:rPr>
                <a:t>КУЛЬТУРЫ</a:t>
              </a:r>
              <a:endParaRPr lang="ru-RU" sz="1200" spc="600" dirty="0">
                <a:solidFill>
                  <a:srgbClr val="86BED0"/>
                </a:solidFill>
                <a:latin typeface="Bahnschrift SemiBold" panose="020B0502040204020203" pitchFamily="34" charset="0"/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272" y="1635201"/>
            <a:ext cx="7071420" cy="487362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5969B0"/>
                </a:solidFill>
              </a:rPr>
              <a:t>Постановление </a:t>
            </a:r>
            <a:r>
              <a:rPr lang="ru-RU" dirty="0">
                <a:solidFill>
                  <a:srgbClr val="5969B0"/>
                </a:solidFill>
              </a:rPr>
              <a:t>Правительства Иркутской области </a:t>
            </a:r>
            <a:r>
              <a:rPr lang="ru-RU" b="1" dirty="0">
                <a:solidFill>
                  <a:srgbClr val="5969B0"/>
                </a:solidFill>
              </a:rPr>
              <a:t>от 22.07.2022 </a:t>
            </a:r>
            <a:r>
              <a:rPr lang="ru-RU" b="1" dirty="0" smtClean="0">
                <a:solidFill>
                  <a:srgbClr val="5969B0"/>
                </a:solidFill>
              </a:rPr>
              <a:t/>
            </a:r>
            <a:br>
              <a:rPr lang="ru-RU" b="1" dirty="0" smtClean="0">
                <a:solidFill>
                  <a:srgbClr val="5969B0"/>
                </a:solidFill>
              </a:rPr>
            </a:br>
            <a:r>
              <a:rPr lang="ru-RU" altLang="en-US" sz="3600" b="1" dirty="0" smtClean="0">
                <a:solidFill>
                  <a:srgbClr val="5969B0"/>
                </a:solidFill>
                <a:sym typeface="+mn-ea"/>
              </a:rPr>
              <a:t>№</a:t>
            </a:r>
            <a:r>
              <a:rPr lang="ru-RU" sz="3600" b="1" dirty="0" smtClean="0">
                <a:solidFill>
                  <a:srgbClr val="5969B0"/>
                </a:solidFill>
              </a:rPr>
              <a:t> </a:t>
            </a:r>
            <a:r>
              <a:rPr lang="ru-RU" sz="3600" b="1" dirty="0">
                <a:solidFill>
                  <a:srgbClr val="5969B0"/>
                </a:solidFill>
              </a:rPr>
              <a:t>576-пп </a:t>
            </a:r>
            <a:r>
              <a:rPr lang="ru-RU" dirty="0">
                <a:solidFill>
                  <a:srgbClr val="5969B0"/>
                </a:solidFill>
              </a:rPr>
              <a:t>«О предоставлении субсидий из областного бюджета местным бюджетам в целях </a:t>
            </a:r>
            <a:r>
              <a:rPr lang="ru-RU" dirty="0" err="1">
                <a:solidFill>
                  <a:srgbClr val="5969B0"/>
                </a:solidFill>
              </a:rPr>
              <a:t>софинансирования</a:t>
            </a:r>
            <a:r>
              <a:rPr lang="ru-RU" dirty="0">
                <a:solidFill>
                  <a:srgbClr val="5969B0"/>
                </a:solidFill>
              </a:rPr>
              <a:t> расходных обязательств муниципальных образований Иркутской области на укрепление материально-технической базы детских художественных школ и детских школ искусств, осуществляющих образовательную деятельность по дополнительным предпрофессиональным программам в области изобразительного искусства, и о внесении изменения в Положение о предоставлении субсидий из областного бюджета местным бюджетам в целях </a:t>
            </a:r>
            <a:r>
              <a:rPr lang="ru-RU" dirty="0" err="1">
                <a:solidFill>
                  <a:srgbClr val="5969B0"/>
                </a:solidFill>
              </a:rPr>
              <a:t>софинансирования</a:t>
            </a:r>
            <a:r>
              <a:rPr lang="ru-RU" dirty="0">
                <a:solidFill>
                  <a:srgbClr val="5969B0"/>
                </a:solidFill>
              </a:rPr>
              <a:t> расходных обязательств муниципальных образований Иркутской области на приобретение музыкальных инструментов, оборудования и материалов для детских школ искусств по видам искусств»</a:t>
            </a:r>
          </a:p>
          <a:p>
            <a:r>
              <a:rPr lang="ru-RU" dirty="0">
                <a:solidFill>
                  <a:srgbClr val="5969B0"/>
                </a:solidFill>
              </a:rPr>
              <a:t>Постановление Правительства Иркутской области от </a:t>
            </a:r>
            <a:r>
              <a:rPr lang="ru-RU" b="1" dirty="0">
                <a:solidFill>
                  <a:srgbClr val="5969B0"/>
                </a:solidFill>
              </a:rPr>
              <a:t>21.03.2022 </a:t>
            </a:r>
            <a:r>
              <a:rPr lang="ru-RU" b="1" dirty="0" smtClean="0">
                <a:solidFill>
                  <a:srgbClr val="5969B0"/>
                </a:solidFill>
              </a:rPr>
              <a:t/>
            </a:r>
            <a:br>
              <a:rPr lang="ru-RU" b="1" dirty="0" smtClean="0">
                <a:solidFill>
                  <a:srgbClr val="5969B0"/>
                </a:solidFill>
              </a:rPr>
            </a:br>
            <a:r>
              <a:rPr lang="ru-RU" altLang="en-US" sz="3600" b="1" dirty="0" smtClean="0">
                <a:solidFill>
                  <a:srgbClr val="5969B0"/>
                </a:solidFill>
                <a:sym typeface="+mn-ea"/>
              </a:rPr>
              <a:t>№</a:t>
            </a:r>
            <a:r>
              <a:rPr lang="ru-RU" sz="3600" b="1" dirty="0" smtClean="0">
                <a:solidFill>
                  <a:srgbClr val="5969B0"/>
                </a:solidFill>
              </a:rPr>
              <a:t> </a:t>
            </a:r>
            <a:r>
              <a:rPr lang="ru-RU" sz="3600" b="1" dirty="0">
                <a:solidFill>
                  <a:srgbClr val="5969B0"/>
                </a:solidFill>
              </a:rPr>
              <a:t>202-пп</a:t>
            </a:r>
            <a:r>
              <a:rPr lang="ru-RU" sz="3600" dirty="0">
                <a:solidFill>
                  <a:srgbClr val="5969B0"/>
                </a:solidFill>
              </a:rPr>
              <a:t> </a:t>
            </a:r>
            <a:r>
              <a:rPr lang="ru-RU" dirty="0">
                <a:solidFill>
                  <a:srgbClr val="5969B0"/>
                </a:solidFill>
              </a:rPr>
              <a:t>«Об утверждении Положения о предоставлении субсидий из областного бюджета местным бюджетам в целях </a:t>
            </a:r>
            <a:r>
              <a:rPr lang="ru-RU" dirty="0" err="1">
                <a:solidFill>
                  <a:srgbClr val="5969B0"/>
                </a:solidFill>
              </a:rPr>
              <a:t>софинансирования</a:t>
            </a:r>
            <a:r>
              <a:rPr lang="ru-RU" dirty="0">
                <a:solidFill>
                  <a:srgbClr val="5969B0"/>
                </a:solidFill>
              </a:rPr>
              <a:t> расходных обязательств муниципальных образований Иркутской области на техническое оснащение муниципальных музеев»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8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C13CE-B767-462A-84D7-7452DCBA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665846"/>
            <a:ext cx="2880828" cy="154412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sz="3100" b="1" dirty="0">
                <a:solidFill>
                  <a:srgbClr val="FFFFFF"/>
                </a:solidFill>
              </a:rPr>
              <a:t>Поддержка организаций в сфере культуры, творческих работников</a:t>
            </a:r>
            <a:r>
              <a:rPr lang="ru-RU" sz="2800" dirty="0" smtClean="0">
                <a:solidFill>
                  <a:srgbClr val="FFFFFF"/>
                </a:solidFill>
              </a:rPr>
              <a:t/>
            </a:r>
            <a:br>
              <a:rPr lang="ru-RU" sz="2800" dirty="0" smtClean="0">
                <a:solidFill>
                  <a:srgbClr val="FFFFFF"/>
                </a:solidFill>
              </a:rPr>
            </a:br>
            <a:r>
              <a:rPr lang="ru-RU" sz="2800" dirty="0" smtClean="0">
                <a:solidFill>
                  <a:srgbClr val="FFFFFF"/>
                </a:solidFill>
              </a:rPr>
              <a:t/>
            </a:r>
            <a:br>
              <a:rPr lang="ru-RU" sz="2800" dirty="0" smtClean="0">
                <a:solidFill>
                  <a:srgbClr val="FFFFFF"/>
                </a:solidFill>
              </a:rPr>
            </a:br>
            <a:endParaRPr lang="en-US" sz="2000" b="1" kern="1200" dirty="0">
              <a:solidFill>
                <a:srgbClr val="FFFFFF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134066" y="238539"/>
            <a:ext cx="2847071" cy="1023730"/>
            <a:chOff x="9134066" y="238539"/>
            <a:chExt cx="2847071" cy="1023730"/>
          </a:xfrm>
        </p:grpSpPr>
        <p:pic>
          <p:nvPicPr>
            <p:cNvPr id="18" name="Объект 7" descr="Изображение выглядит как текст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95E5933-1E62-4A3E-A5D2-EA00D2549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4066" y="238539"/>
              <a:ext cx="2847071" cy="102373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10040978" y="639216"/>
              <a:ext cx="1856054" cy="222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44000" rIns="72000" bIns="0" rtlCol="0" anchor="b" anchorCtr="0"/>
            <a:lstStyle/>
            <a:p>
              <a:pPr algn="ctr"/>
              <a:r>
                <a:rPr lang="ru-RU" sz="1200" spc="600" dirty="0" smtClean="0">
                  <a:solidFill>
                    <a:srgbClr val="86BED0"/>
                  </a:solidFill>
                  <a:latin typeface="Bahnschrift SemiBold" panose="020B0502040204020203" pitchFamily="34" charset="0"/>
                </a:rPr>
                <a:t>КУЛЬТУРЫ</a:t>
              </a:r>
              <a:endParaRPr lang="ru-RU" sz="1200" spc="600" dirty="0">
                <a:solidFill>
                  <a:srgbClr val="86BED0"/>
                </a:solidFill>
                <a:latin typeface="Bahnschrift SemiBold" panose="020B0502040204020203" pitchFamily="34" charset="0"/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295" y="1662945"/>
            <a:ext cx="7245249" cy="457309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5969B0"/>
                </a:solidFill>
              </a:rPr>
              <a:t>Указ Губернатора Иркутской области </a:t>
            </a:r>
            <a:r>
              <a:rPr lang="ru-RU" sz="1800" b="1" dirty="0">
                <a:solidFill>
                  <a:srgbClr val="5969B0"/>
                </a:solidFill>
              </a:rPr>
              <a:t>от 24 ноября 2022 года  </a:t>
            </a:r>
            <a:r>
              <a:rPr lang="ru-RU" sz="1800" b="1" dirty="0" smtClean="0">
                <a:solidFill>
                  <a:srgbClr val="5969B0"/>
                </a:solidFill>
              </a:rPr>
              <a:t/>
            </a:r>
            <a:br>
              <a:rPr lang="ru-RU" sz="1800" b="1" dirty="0" smtClean="0">
                <a:solidFill>
                  <a:srgbClr val="5969B0"/>
                </a:solidFill>
              </a:rPr>
            </a:br>
            <a:r>
              <a:rPr lang="ru-RU" sz="2000" b="1" dirty="0" smtClean="0">
                <a:solidFill>
                  <a:srgbClr val="5969B0"/>
                </a:solidFill>
              </a:rPr>
              <a:t>№ </a:t>
            </a:r>
            <a:r>
              <a:rPr lang="ru-RU" sz="2000" b="1" dirty="0">
                <a:solidFill>
                  <a:srgbClr val="5969B0"/>
                </a:solidFill>
              </a:rPr>
              <a:t>297-уг</a:t>
            </a:r>
            <a:r>
              <a:rPr lang="ru-RU" sz="2000" dirty="0">
                <a:solidFill>
                  <a:srgbClr val="5969B0"/>
                </a:solidFill>
              </a:rPr>
              <a:t> </a:t>
            </a:r>
            <a:r>
              <a:rPr lang="ru-RU" sz="1800" dirty="0">
                <a:solidFill>
                  <a:srgbClr val="5969B0"/>
                </a:solidFill>
              </a:rPr>
              <a:t>«О внесении изменений в Положение о премиях Губернатора Иркутской области работникам государственных учреждений культуры Иркутской области и муниципальных учреждений культуры за личный трудовой вклад в обеспечение эффективной деятельности учреждений культуры, расположенных на территории Иркутской </a:t>
            </a:r>
            <a:r>
              <a:rPr lang="ru-RU" sz="1800" dirty="0" smtClean="0">
                <a:solidFill>
                  <a:srgbClr val="5969B0"/>
                </a:solidFill>
              </a:rPr>
              <a:t>области»</a:t>
            </a:r>
            <a:endParaRPr lang="ru-RU" sz="1800" dirty="0">
              <a:solidFill>
                <a:srgbClr val="5969B0"/>
              </a:solidFill>
            </a:endParaRPr>
          </a:p>
          <a:p>
            <a:r>
              <a:rPr lang="ru-RU" sz="1800" dirty="0">
                <a:solidFill>
                  <a:srgbClr val="5969B0"/>
                </a:solidFill>
              </a:rPr>
              <a:t>Постановление Правительства </a:t>
            </a:r>
            <a:r>
              <a:rPr lang="ru-RU" sz="1800" dirty="0" smtClean="0">
                <a:solidFill>
                  <a:srgbClr val="5969B0"/>
                </a:solidFill>
              </a:rPr>
              <a:t>Иркутской </a:t>
            </a:r>
            <a:r>
              <a:rPr lang="ru-RU" sz="1800" dirty="0">
                <a:solidFill>
                  <a:srgbClr val="5969B0"/>
                </a:solidFill>
              </a:rPr>
              <a:t>области </a:t>
            </a:r>
            <a:r>
              <a:rPr lang="ru-RU" sz="1800" b="1" dirty="0">
                <a:solidFill>
                  <a:srgbClr val="5969B0"/>
                </a:solidFill>
              </a:rPr>
              <a:t>от 10 октября 2022 года </a:t>
            </a:r>
            <a:r>
              <a:rPr lang="ru-RU" sz="2000" b="1" dirty="0">
                <a:solidFill>
                  <a:srgbClr val="5969B0"/>
                </a:solidFill>
              </a:rPr>
              <a:t>№ 775-пп </a:t>
            </a:r>
            <a:r>
              <a:rPr lang="ru-RU" sz="2000" b="1" dirty="0" smtClean="0">
                <a:solidFill>
                  <a:srgbClr val="5969B0"/>
                </a:solidFill>
              </a:rPr>
              <a:t>«</a:t>
            </a:r>
            <a:r>
              <a:rPr lang="ru-RU" sz="1800" dirty="0" smtClean="0">
                <a:solidFill>
                  <a:srgbClr val="5969B0"/>
                </a:solidFill>
              </a:rPr>
              <a:t>О </a:t>
            </a:r>
            <a:r>
              <a:rPr lang="ru-RU" sz="1800" dirty="0">
                <a:solidFill>
                  <a:srgbClr val="5969B0"/>
                </a:solidFill>
              </a:rPr>
              <a:t>внесении изменений в Положение о размере, условиях и порядке поощрения творческих работников, внесших творческий вклад в развитие культуры и искусства, в честь выдающихся деятелей культуры и искусства Иркутской </a:t>
            </a:r>
            <a:r>
              <a:rPr lang="ru-RU" sz="1800" dirty="0" smtClean="0">
                <a:solidFill>
                  <a:srgbClr val="5969B0"/>
                </a:solidFill>
              </a:rPr>
              <a:t>области»</a:t>
            </a:r>
            <a:endParaRPr lang="ru-RU" sz="1800" dirty="0">
              <a:solidFill>
                <a:srgbClr val="5969B0"/>
              </a:solidFill>
            </a:endParaRPr>
          </a:p>
          <a:p>
            <a:r>
              <a:rPr lang="ru-RU" sz="1800" dirty="0">
                <a:solidFill>
                  <a:srgbClr val="5969B0"/>
                </a:solidFill>
              </a:rPr>
              <a:t>Указ Губернатора Иркутской области </a:t>
            </a:r>
            <a:r>
              <a:rPr lang="ru-RU" sz="1800" b="1" dirty="0">
                <a:solidFill>
                  <a:srgbClr val="5969B0"/>
                </a:solidFill>
              </a:rPr>
              <a:t>от 27 апреля 2022 года </a:t>
            </a:r>
            <a:r>
              <a:rPr lang="ru-RU" sz="2000" b="1" dirty="0">
                <a:solidFill>
                  <a:srgbClr val="5969B0"/>
                </a:solidFill>
              </a:rPr>
              <a:t>№ 69-уг </a:t>
            </a:r>
            <a:r>
              <a:rPr lang="ru-RU" sz="2000" b="1" dirty="0" smtClean="0">
                <a:solidFill>
                  <a:srgbClr val="5969B0"/>
                </a:solidFill>
              </a:rPr>
              <a:t>«</a:t>
            </a:r>
            <a:r>
              <a:rPr lang="ru-RU" sz="1800" dirty="0" smtClean="0">
                <a:solidFill>
                  <a:srgbClr val="5969B0"/>
                </a:solidFill>
              </a:rPr>
              <a:t>О </a:t>
            </a:r>
            <a:r>
              <a:rPr lang="ru-RU" sz="1800" dirty="0">
                <a:solidFill>
                  <a:srgbClr val="5969B0"/>
                </a:solidFill>
              </a:rPr>
              <a:t>внесении изменений в Положение о премии Губернатора Иркутской области творческим работникам за достижения в области культуры и </a:t>
            </a:r>
            <a:r>
              <a:rPr lang="ru-RU" sz="1800" dirty="0" smtClean="0">
                <a:solidFill>
                  <a:srgbClr val="5969B0"/>
                </a:solidFill>
              </a:rPr>
              <a:t>искусства»</a:t>
            </a:r>
            <a:endParaRPr lang="ru-RU" sz="1800" dirty="0">
              <a:solidFill>
                <a:srgbClr val="5969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C13CE-B767-462A-84D7-7452DCBA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665846"/>
            <a:ext cx="2880828" cy="154412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sz="3100" b="1" dirty="0">
                <a:solidFill>
                  <a:srgbClr val="FFFFFF"/>
                </a:solidFill>
              </a:rPr>
              <a:t>Поддержка организаций в сфере культуры, творческих работников</a:t>
            </a:r>
            <a:r>
              <a:rPr lang="ru-RU" sz="2800" dirty="0" smtClean="0">
                <a:solidFill>
                  <a:srgbClr val="FFFFFF"/>
                </a:solidFill>
              </a:rPr>
              <a:t/>
            </a:r>
            <a:br>
              <a:rPr lang="ru-RU" sz="2800" dirty="0" smtClean="0">
                <a:solidFill>
                  <a:srgbClr val="FFFFFF"/>
                </a:solidFill>
              </a:rPr>
            </a:br>
            <a:r>
              <a:rPr lang="ru-RU" sz="2800" dirty="0" smtClean="0">
                <a:solidFill>
                  <a:srgbClr val="FFFFFF"/>
                </a:solidFill>
              </a:rPr>
              <a:t/>
            </a:r>
            <a:br>
              <a:rPr lang="ru-RU" sz="2800" dirty="0" smtClean="0">
                <a:solidFill>
                  <a:srgbClr val="FFFFFF"/>
                </a:solidFill>
              </a:rPr>
            </a:br>
            <a:endParaRPr lang="en-US" sz="2000" b="1" kern="1200" dirty="0">
              <a:solidFill>
                <a:srgbClr val="FFFFFF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134066" y="238539"/>
            <a:ext cx="2847071" cy="1023730"/>
            <a:chOff x="9134066" y="238539"/>
            <a:chExt cx="2847071" cy="1023730"/>
          </a:xfrm>
        </p:grpSpPr>
        <p:pic>
          <p:nvPicPr>
            <p:cNvPr id="18" name="Объект 7" descr="Изображение выглядит как текст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95E5933-1E62-4A3E-A5D2-EA00D2549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4066" y="238539"/>
              <a:ext cx="2847071" cy="102373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10040978" y="639216"/>
              <a:ext cx="1856054" cy="222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44000" rIns="72000" bIns="0" rtlCol="0" anchor="b" anchorCtr="0"/>
            <a:lstStyle/>
            <a:p>
              <a:pPr algn="ctr"/>
              <a:r>
                <a:rPr lang="ru-RU" sz="1200" spc="600" dirty="0" smtClean="0">
                  <a:solidFill>
                    <a:srgbClr val="86BED0"/>
                  </a:solidFill>
                  <a:latin typeface="Bahnschrift SemiBold" panose="020B0502040204020203" pitchFamily="34" charset="0"/>
                </a:rPr>
                <a:t>КУЛЬТУРЫ</a:t>
              </a:r>
              <a:endParaRPr lang="ru-RU" sz="1200" spc="600" dirty="0">
                <a:solidFill>
                  <a:srgbClr val="86BED0"/>
                </a:solidFill>
                <a:latin typeface="Bahnschrift SemiBold" panose="020B0502040204020203" pitchFamily="34" charset="0"/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8905" y="1662945"/>
            <a:ext cx="6736359" cy="389759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5969B0"/>
                </a:solidFill>
              </a:rPr>
              <a:t>Постановление </a:t>
            </a:r>
            <a:r>
              <a:rPr lang="ru-RU" sz="1800" dirty="0">
                <a:solidFill>
                  <a:srgbClr val="5969B0"/>
                </a:solidFill>
              </a:rPr>
              <a:t>Правительства Иркутской области </a:t>
            </a:r>
            <a:r>
              <a:rPr lang="ru-RU" sz="1800" b="1" dirty="0">
                <a:solidFill>
                  <a:srgbClr val="5969B0"/>
                </a:solidFill>
              </a:rPr>
              <a:t>от 17.11.2022 </a:t>
            </a:r>
            <a:r>
              <a:rPr lang="ru-RU" altLang="en-US" sz="2000" b="1" dirty="0">
                <a:solidFill>
                  <a:srgbClr val="5969B0"/>
                </a:solidFill>
                <a:sym typeface="+mn-ea"/>
              </a:rPr>
              <a:t>№</a:t>
            </a:r>
            <a:r>
              <a:rPr lang="ru-RU" sz="2000" b="1" dirty="0" smtClean="0">
                <a:solidFill>
                  <a:srgbClr val="5969B0"/>
                </a:solidFill>
              </a:rPr>
              <a:t> </a:t>
            </a:r>
            <a:r>
              <a:rPr lang="ru-RU" sz="2000" b="1" dirty="0">
                <a:solidFill>
                  <a:srgbClr val="5969B0"/>
                </a:solidFill>
              </a:rPr>
              <a:t>890-пп </a:t>
            </a:r>
            <a:r>
              <a:rPr lang="ru-RU" sz="1800" dirty="0">
                <a:solidFill>
                  <a:srgbClr val="5969B0"/>
                </a:solidFill>
              </a:rPr>
              <a:t>«О предоставлении субсидий из областного бюджета организациям кинематографии (за исключением государственных (муниципальных) учреждений) в целях возмещения части затрат в связи с производством национальных фильмов (частей национальных фильмов) на территории Иркутской области" (документ не вступил в силу)»</a:t>
            </a:r>
          </a:p>
          <a:p>
            <a:r>
              <a:rPr lang="ru-RU" sz="1800" dirty="0">
                <a:solidFill>
                  <a:srgbClr val="5969B0"/>
                </a:solidFill>
              </a:rPr>
              <a:t>Распоряжение зампредседателя Правительства Иркутской области </a:t>
            </a:r>
            <a:r>
              <a:rPr lang="ru-RU" sz="1800" b="1" dirty="0">
                <a:solidFill>
                  <a:srgbClr val="5969B0"/>
                </a:solidFill>
              </a:rPr>
              <a:t>от 27.05.2022 </a:t>
            </a:r>
            <a:r>
              <a:rPr lang="ru-RU" sz="2000" b="1" dirty="0">
                <a:solidFill>
                  <a:srgbClr val="5969B0"/>
                </a:solidFill>
              </a:rPr>
              <a:t>№ 43-рзп </a:t>
            </a:r>
            <a:r>
              <a:rPr lang="ru-RU" sz="1800" dirty="0">
                <a:solidFill>
                  <a:srgbClr val="5969B0"/>
                </a:solidFill>
              </a:rPr>
              <a:t>«Об утверждении Плана мероприятий («дорожной карты») по развитию творческих (креативных) индустрий в Иркутской области»</a:t>
            </a:r>
          </a:p>
          <a:p>
            <a:r>
              <a:rPr lang="ru-RU" sz="1800" dirty="0">
                <a:solidFill>
                  <a:srgbClr val="5969B0"/>
                </a:solidFill>
              </a:rPr>
              <a:t>Указ Губернатора Иркутской области </a:t>
            </a:r>
            <a:r>
              <a:rPr lang="ru-RU" sz="1800" b="1" dirty="0">
                <a:solidFill>
                  <a:srgbClr val="5969B0"/>
                </a:solidFill>
              </a:rPr>
              <a:t>от 14.02.2022 </a:t>
            </a:r>
            <a:r>
              <a:rPr lang="ru-RU" sz="2000" b="1" dirty="0">
                <a:solidFill>
                  <a:srgbClr val="5969B0"/>
                </a:solidFill>
              </a:rPr>
              <a:t>№ 26-уг </a:t>
            </a:r>
            <a:r>
              <a:rPr lang="ru-RU" sz="2000" b="1" dirty="0" smtClean="0">
                <a:solidFill>
                  <a:srgbClr val="5969B0"/>
                </a:solidFill>
              </a:rPr>
              <a:t/>
            </a:r>
            <a:br>
              <a:rPr lang="ru-RU" sz="2000" b="1" dirty="0" smtClean="0">
                <a:solidFill>
                  <a:srgbClr val="5969B0"/>
                </a:solidFill>
              </a:rPr>
            </a:br>
            <a:r>
              <a:rPr lang="ru-RU" sz="1800" dirty="0" smtClean="0">
                <a:solidFill>
                  <a:srgbClr val="5969B0"/>
                </a:solidFill>
              </a:rPr>
              <a:t>«</a:t>
            </a:r>
            <a:r>
              <a:rPr lang="ru-RU" sz="1800" dirty="0">
                <a:solidFill>
                  <a:srgbClr val="5969B0"/>
                </a:solidFill>
              </a:rPr>
              <a:t>Об установлении Дня иркутского кино</a:t>
            </a:r>
            <a:r>
              <a:rPr lang="ru-RU" sz="1800" dirty="0" smtClean="0">
                <a:solidFill>
                  <a:srgbClr val="5969B0"/>
                </a:solidFill>
              </a:rPr>
              <a:t>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149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440" y="1222583"/>
            <a:ext cx="5314536" cy="211287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altLang="en-US" sz="2800" b="1" dirty="0">
                <a:solidFill>
                  <a:srgbClr val="5969B0"/>
                </a:solidFill>
              </a:rPr>
              <a:t>Целевое обучение</a:t>
            </a:r>
          </a:p>
        </p:txBody>
      </p:sp>
      <p:sp>
        <p:nvSpPr>
          <p:cNvPr id="34" name="Freeform: Shap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1884"/>
          <a:stretch>
            <a:fillRect/>
          </a:stretch>
        </p:blipFill>
        <p:spPr>
          <a:xfrm>
            <a:off x="0" y="0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6234440" y="2827469"/>
            <a:ext cx="5314315" cy="261774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5969B0"/>
                </a:solidFill>
              </a:rPr>
              <a:t>Проект закона </a:t>
            </a:r>
            <a:r>
              <a:rPr lang="ru-RU" sz="1800" dirty="0">
                <a:solidFill>
                  <a:srgbClr val="5969B0"/>
                </a:solidFill>
              </a:rPr>
              <a:t>Иркутской области «О внесении изменений в статьи 2 и 4 Закона Иркутской области «Об областной государственной поддержке отдельных категорий студентов в целях привлечения их для дальнейшей работы в государственных образовательных организациях Иркутской области и муниципальных образовательных организациях, расположенных на территории Иркутской области»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1518" y="2028357"/>
            <a:ext cx="2187520" cy="2506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72000" bIns="0" rtlCol="0" anchor="b" anchorCtr="0"/>
          <a:lstStyle/>
          <a:p>
            <a:pPr algn="ctr"/>
            <a:r>
              <a:rPr lang="ru-RU" sz="2000" spc="600" dirty="0" smtClean="0">
                <a:solidFill>
                  <a:srgbClr val="59BEED"/>
                </a:solidFill>
                <a:latin typeface="Bahnschrift SemiBold" panose="020B0502040204020203" pitchFamily="34" charset="0"/>
              </a:rPr>
              <a:t>КУЛЬТУРЫ</a:t>
            </a:r>
            <a:endParaRPr lang="ru-RU" sz="2000" spc="600" dirty="0">
              <a:solidFill>
                <a:srgbClr val="59BEED"/>
              </a:solidFill>
              <a:latin typeface="Bahnschrift SemiBold" panose="020B0502040204020203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375</Words>
  <Application>Microsoft Office PowerPoint</Application>
  <PresentationFormat>Произвольный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Совершенствование нормативной правовой базы в сфере культуры на федеральном и региональном уровне</vt:lpstr>
      <vt:lpstr>Презентация PowerPoint</vt:lpstr>
      <vt:lpstr>Стратегические и концептуальные документы   </vt:lpstr>
      <vt:lpstr>ваавутск</vt:lpstr>
      <vt:lpstr>ваавутск</vt:lpstr>
      <vt:lpstr>Поддержка организаций в сфере культуры, творческих работников  </vt:lpstr>
      <vt:lpstr>Поддержка организаций в сфере культуры, творческих работников  </vt:lpstr>
      <vt:lpstr>Целевое обучение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Васильева</dc:creator>
  <cp:lastModifiedBy>Kristina</cp:lastModifiedBy>
  <cp:revision>59</cp:revision>
  <dcterms:created xsi:type="dcterms:W3CDTF">2021-07-27T05:31:00Z</dcterms:created>
  <dcterms:modified xsi:type="dcterms:W3CDTF">2022-12-12T01:28:53Z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AF8C7DBE0E3347CDB9C07D8FD03BD5F5</vt:lpwstr>
  </property>
  <property fmtid="{D5CDD505-2E9C-101B-9397-08002B2CF9AE}" pid="3" name="KSOProductBuildVer">
    <vt:lpwstr>1049-11.2.0.11388</vt:lpwstr>
  </property>
</Properties>
</file>