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3" r:id="rId3"/>
    <p:sldId id="309" r:id="rId4"/>
    <p:sldId id="335" r:id="rId6"/>
    <p:sldId id="336" r:id="rId7"/>
    <p:sldId id="334" r:id="rId8"/>
    <p:sldId id="325" r:id="rId9"/>
    <p:sldId id="326" r:id="rId10"/>
    <p:sldId id="327" r:id="rId11"/>
    <p:sldId id="329" r:id="rId12"/>
    <p:sldId id="330" r:id="rId13"/>
    <p:sldId id="331" r:id="rId14"/>
    <p:sldId id="333" r:id="rId15"/>
    <p:sldId id="314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6BD375"/>
    <a:srgbClr val="386B23"/>
    <a:srgbClr val="C8EECC"/>
    <a:srgbClr val="57CD62"/>
    <a:srgbClr val="3BC548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5" autoAdjust="0"/>
    <p:restoredTop sz="91569"/>
  </p:normalViewPr>
  <p:slideViewPr>
    <p:cSldViewPr>
      <p:cViewPr>
        <p:scale>
          <a:sx n="100" d="100"/>
          <a:sy n="100" d="100"/>
        </p:scale>
        <p:origin x="52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3A3FF-4450-4BD2-8BB8-6116C9D28A6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24500-8366-4AC4-A014-13AB24EAF5B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4500-8366-4AC4-A014-13AB24EAF5B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4500-8366-4AC4-A014-13AB24EAF5B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4500-8366-4AC4-A014-13AB24EAF5B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4500-8366-4AC4-A014-13AB24EAF5B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image" Target="../media/image4.tiff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2.jpeg"/><Relationship Id="rId3" Type="http://schemas.openxmlformats.org/officeDocument/2006/relationships/hyperlink" Target="http://budget.gov.ru/" TargetMode="External"/><Relationship Id="rId2" Type="http://schemas.openxmlformats.org/officeDocument/2006/relationships/hyperlink" Target="https://bus.gov.ru/servicesNew" TargetMode="Externa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image" Target="../media/image2.tiff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34" y="-115850"/>
            <a:ext cx="9144793" cy="666350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/>
          </a:p>
          <a:p>
            <a:pPr marL="0" indent="0" algn="ctr">
              <a:buNone/>
            </a:pPr>
            <a:endParaRPr lang="ru-RU" sz="2000" b="1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государственных (муниципальных) заданий культурно-досуговых учреждений </a:t>
            </a:r>
            <a:endParaRPr lang="ru-RU" sz="1600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4303809"/>
            <a:ext cx="21602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9"/>
          <a:stretch>
            <a:fillRect/>
          </a:stretch>
        </p:blipFill>
        <p:spPr>
          <a:xfrm>
            <a:off x="-14475" y="6237312"/>
            <a:ext cx="9144001" cy="6206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426" y="7458"/>
            <a:ext cx="9144793" cy="666350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b="1" cap="all" dirty="0">
                <a:solidFill>
                  <a:srgbClr val="C00000"/>
                </a:solidFill>
              </a:rPr>
              <a:t>Формирование муниципального задания 2022</a:t>
            </a:r>
            <a:endParaRPr lang="ru-RU" sz="2000" b="1" cap="all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200" b="1" dirty="0">
                <a:solidFill>
                  <a:srgbClr val="C00000"/>
                </a:solidFill>
              </a:rPr>
              <a:t>Услуга «Организация деятельности клубных формирований и формирований самодеятельного народного творчества»  с уникальным номером </a:t>
            </a:r>
            <a:r>
              <a:rPr lang="ru-RU" sz="1400" b="1" dirty="0">
                <a:solidFill>
                  <a:srgbClr val="C00000"/>
                </a:solidFill>
              </a:rPr>
              <a:t>949916О.99.0.ББ77АА00003 </a:t>
            </a:r>
            <a:endParaRPr lang="ru-RU" sz="1400" b="1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200" cap="all" dirty="0"/>
              <a:t>ТОЛЬКО НА СТАЦИОНАРЕ, с подходящим показателем объема (без посещений)</a:t>
            </a:r>
            <a:endParaRPr lang="ru-RU" sz="1200" cap="all" dirty="0"/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1200" cap="all" dirty="0"/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1300" b="1" cap="all" dirty="0">
              <a:solidFill>
                <a:srgbClr val="386B23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9"/>
          <a:stretch>
            <a:fillRect/>
          </a:stretch>
        </p:blipFill>
        <p:spPr>
          <a:xfrm>
            <a:off x="-7634" y="6234764"/>
            <a:ext cx="9144001" cy="6206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" y="2090256"/>
            <a:ext cx="9144000" cy="39171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426" y="7458"/>
            <a:ext cx="9144793" cy="6663506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312604"/>
            <a:ext cx="8229600" cy="4705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9"/>
          <a:stretch>
            <a:fillRect/>
          </a:stretch>
        </p:blipFill>
        <p:spPr>
          <a:xfrm>
            <a:off x="-7634" y="6234764"/>
            <a:ext cx="9144001" cy="6206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426" y="7458"/>
            <a:ext cx="9144793" cy="666350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5"/>
            <a:ext cx="8640960" cy="158417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9"/>
          <a:stretch>
            <a:fillRect/>
          </a:stretch>
        </p:blipFill>
        <p:spPr>
          <a:xfrm>
            <a:off x="-7634" y="6234764"/>
            <a:ext cx="9144001" cy="620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9" y="1302353"/>
            <a:ext cx="9144000" cy="51674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34" y="-115850"/>
            <a:ext cx="9144793" cy="666350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/>
          </a:p>
          <a:p>
            <a:pPr marL="0" indent="0" algn="ctr">
              <a:buNone/>
            </a:pPr>
            <a:endParaRPr lang="ru-RU" sz="1600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9"/>
          <a:stretch>
            <a:fillRect/>
          </a:stretch>
        </p:blipFill>
        <p:spPr>
          <a:xfrm>
            <a:off x="-7634" y="6234764"/>
            <a:ext cx="9144001" cy="620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2060848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</a:t>
            </a:r>
            <a:r>
              <a:rPr lang="ru-RU" sz="3600" b="1" dirty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внимание!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2706" y="-124889"/>
            <a:ext cx="9144793" cy="666350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cap="all" dirty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Перечни услуг и работ</a:t>
            </a:r>
            <a:endParaRPr lang="ru-RU" sz="2000" b="1" cap="all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4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перечней не бывает</a:t>
            </a:r>
            <a:endParaRPr lang="ru-RU" sz="1400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9"/>
          <a:stretch>
            <a:fillRect/>
          </a:stretch>
        </p:blipFill>
        <p:spPr>
          <a:xfrm>
            <a:off x="-7634" y="6234764"/>
            <a:ext cx="9144001" cy="620688"/>
          </a:xfrm>
          <a:prstGeom prst="rect">
            <a:avLst/>
          </a:prstGeom>
        </p:spPr>
      </p:pic>
      <p:graphicFrame>
        <p:nvGraphicFramePr>
          <p:cNvPr id="7" name="Таблица 5"/>
          <p:cNvGraphicFramePr>
            <a:graphicFrameLocks noGrp="1"/>
          </p:cNvGraphicFramePr>
          <p:nvPr/>
        </p:nvGraphicFramePr>
        <p:xfrm>
          <a:off x="457200" y="1600199"/>
          <a:ext cx="7859216" cy="394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608"/>
                <a:gridCol w="3929608"/>
              </a:tblGrid>
              <a:tr h="1385370">
                <a:tc>
                  <a:txBody>
                    <a:bodyPr/>
                    <a:lstStyle/>
                    <a:p>
                      <a:r>
                        <a:rPr lang="ru-RU" dirty="0"/>
                        <a:t>Общероссийский перечень (классификатор) государственных (муниципальных) услуг, утв. Минкультуры России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Региональный перечень государственных (муниципальных) услуг и работ, сформированный органами власти Иркутской области 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39051">
                <a:tc>
                  <a:txBody>
                    <a:bodyPr/>
                    <a:lstStyle/>
                    <a:p>
                      <a:r>
                        <a:rPr lang="ru-RU" dirty="0"/>
                        <a:t>47 платных (23) и бесплатных (24) услуг для государственных и муниципальных учреждений</a:t>
                      </a:r>
                      <a:endParaRPr lang="ru-RU" dirty="0"/>
                    </a:p>
                    <a:p>
                      <a:r>
                        <a:rPr lang="ru-RU" dirty="0"/>
                        <a:t>Содержат описание услуг (форм оказания услуг)</a:t>
                      </a:r>
                      <a:endParaRPr lang="ru-RU" dirty="0"/>
                    </a:p>
                    <a:p>
                      <a:r>
                        <a:rPr lang="ru-RU" dirty="0"/>
                        <a:t>Содержат описание способов обслуживания (стационар, на выезде, на гастролях. Закрытая/открытая площадка)</a:t>
                      </a:r>
                      <a:endParaRPr lang="ru-RU" dirty="0"/>
                    </a:p>
                  </a:txBody>
                  <a:tcPr>
                    <a:solidFill>
                      <a:srgbClr val="6BD3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 работ, из них 1  только для субъекта РФ, 2 только для муниципальных образований</a:t>
                      </a:r>
                      <a:endParaRPr lang="ru-RU" dirty="0"/>
                    </a:p>
                    <a:p>
                      <a:r>
                        <a:rPr lang="ru-RU" dirty="0"/>
                        <a:t> 2 работы содержат описание услуг и способов обслуживания (стационар/ вне стационара)</a:t>
                      </a:r>
                      <a:endParaRPr lang="ru-RU" dirty="0"/>
                    </a:p>
                    <a:p>
                      <a:r>
                        <a:rPr lang="ru-RU" dirty="0"/>
                        <a:t>Все работы бесплатные</a:t>
                      </a:r>
                      <a:endParaRPr lang="ru-RU" dirty="0"/>
                    </a:p>
                  </a:txBody>
                  <a:tcPr>
                    <a:solidFill>
                      <a:srgbClr val="6BD37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34" y="-115850"/>
            <a:ext cx="9144793" cy="666350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1600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b="1" cap="all" dirty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правила работы с  перечнями</a:t>
            </a:r>
            <a:endParaRPr lang="ru-RU" sz="2000" b="1" cap="all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AutoNum type="arabicPeriod"/>
            </a:pP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 отличается от работы порядком финансирования: в основе финансирования услуги лежит норматив затрат, работы могут  финансироваться </a:t>
            </a:r>
            <a:r>
              <a:rPr lang="ru-RU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посметно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без определения норматива затрат (ч. 4 ст. 69.2 БК РФ).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AutoNum type="arabicPeriod"/>
            </a:pPr>
            <a:r>
              <a:rPr lang="ru-RU" sz="1800" b="1" dirty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объема для услуг являются обязательными, для работ могут быть выбраны только показатели качества (п. 31 Порядка формирования государственного задания, утв. постановлением Правительства ИО № 348-пп от 31.12.2010г.)</a:t>
            </a:r>
            <a:endParaRPr lang="ru-RU" sz="1800" b="1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AutoNum type="arabicPeriod"/>
            </a:pP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работы, включенные в региональный перечень, являются бесплатными. 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AutoNum type="arabicPeriod"/>
            </a:pPr>
            <a:r>
              <a:rPr lang="ru-RU" sz="1800" b="1" dirty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Услуги, включенные в общероссийский перечень, предусмотрены в платной и бесплатной формах</a:t>
            </a:r>
            <a:endParaRPr lang="ru-RU" sz="1800" b="1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AutoNum type="arabicPeriod"/>
            </a:pP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поручать учреждениям проведение мероприятий, не совпадающих с наименованиями услуг/работ, включенных в задание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9"/>
          <a:stretch>
            <a:fillRect/>
          </a:stretch>
        </p:blipFill>
        <p:spPr>
          <a:xfrm>
            <a:off x="-7634" y="6234764"/>
            <a:ext cx="9144001" cy="6206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34" y="-115850"/>
            <a:ext cx="9144793" cy="666350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600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b="1" cap="all" dirty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используемые КДУ услуги Общероссийского перечня</a:t>
            </a:r>
            <a:endParaRPr lang="ru-RU" sz="2000" b="1" cap="all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FF0000"/>
                </a:solidFill>
                <a:latin typeface="Arial" panose="020B0604020202020204"/>
              </a:rPr>
              <a:t>Организация деятельности клубных формирований и формирований самодеятельного народного творчества</a:t>
            </a:r>
            <a:endParaRPr lang="ru-RU" sz="2000" dirty="0">
              <a:solidFill>
                <a:srgbClr val="FF0000"/>
              </a:solidFill>
              <a:latin typeface="Arial" panose="020B0604020202020204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A37"/>
                </a:solidFill>
                <a:latin typeface="Arial" panose="020B0604020202020204"/>
              </a:rPr>
              <a:t>Показ кинофильмов/Публичный показ музейных предметов, музейных коллекций/Библиотечное, библиографическое и информационное обслуживание пользователей библиотеки</a:t>
            </a:r>
            <a:endParaRPr lang="ru-RU" sz="2000" b="1" cap="all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FF0000"/>
                </a:solidFill>
                <a:latin typeface="Arial" panose="020B0604020202020204"/>
              </a:rPr>
              <a:t>Показ (организация показа) концертных программ</a:t>
            </a:r>
            <a:endParaRPr lang="ru-RU" sz="2000" dirty="0">
              <a:solidFill>
                <a:srgbClr val="FF0000"/>
              </a:solidFill>
              <a:latin typeface="Arial" panose="020B0604020202020204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A37"/>
                </a:solidFill>
                <a:latin typeface="Arial" panose="020B0604020202020204"/>
              </a:rPr>
              <a:t>Организация и проведение мероприятий (иной деятельности, в результате которой сохраняются, создаются, распространяются и осваиваются культурные ценности)</a:t>
            </a:r>
            <a:endParaRPr lang="ru-RU" sz="2000" dirty="0">
              <a:solidFill>
                <a:srgbClr val="007A37"/>
              </a:solidFill>
              <a:latin typeface="Arial" panose="020B0604020202020204"/>
            </a:endParaRPr>
          </a:p>
          <a:p>
            <a:pPr marL="0" indent="0" algn="ctr">
              <a:buNone/>
            </a:pPr>
            <a:r>
              <a:rPr lang="ru-RU" sz="1600" dirty="0"/>
              <a:t>Распоряжение Министерства культуры РФ от 18 сентября 2009 г. </a:t>
            </a:r>
            <a:r>
              <a:rPr lang="en-US" sz="1600" dirty="0"/>
              <a:t>N </a:t>
            </a:r>
            <a:r>
              <a:rPr lang="ru-RU" sz="1600" dirty="0"/>
              <a:t>Р-6 "Об утверждении номенклатуры государственных и муниципальных услуг/работ, выполняемых организациями культурно-досугового типа Российской Федерации"</a:t>
            </a:r>
            <a:endParaRPr lang="ru-RU" sz="1600" dirty="0">
              <a:solidFill>
                <a:srgbClr val="007A37"/>
              </a:solidFill>
              <a:latin typeface="Arial" panose="020B0604020202020204"/>
            </a:endParaRPr>
          </a:p>
          <a:p>
            <a:pPr marL="0" indent="0" algn="ctr">
              <a:buNone/>
            </a:pPr>
            <a:endParaRPr lang="ru-RU" sz="2000" b="1" cap="all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ru-RU" sz="1800" b="1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9"/>
          <a:stretch>
            <a:fillRect/>
          </a:stretch>
        </p:blipFill>
        <p:spPr>
          <a:xfrm>
            <a:off x="-7634" y="6234764"/>
            <a:ext cx="9144001" cy="6206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34" y="-115850"/>
            <a:ext cx="9144793" cy="666350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1600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b="1" cap="all" dirty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используемые КДУ услуги Регионального перечня</a:t>
            </a:r>
            <a:endParaRPr lang="ru-RU" sz="2000" b="1" cap="all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ru-RU" sz="20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Организация и проведение культурно-массовых мероприятий (мастер-класс)</a:t>
            </a:r>
            <a:endParaRPr lang="ru-RU" sz="20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007A37"/>
                </a:solidFill>
              </a:rPr>
              <a:t>Организация и проведение культурно-массовых мероприятий: Культурно-массовых  (иные зрелищные мероприятия)</a:t>
            </a:r>
            <a:endParaRPr lang="ru-RU" sz="2000" dirty="0">
              <a:solidFill>
                <a:srgbClr val="007A37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Организация и проведение культурно-массовых мероприятий: Творческих (фестиваль, выставка, конкурс, смотр)</a:t>
            </a:r>
            <a:endParaRPr lang="ru-RU" sz="20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007A37"/>
                </a:solidFill>
              </a:rPr>
              <a:t>Организация и проведение культурно-массовых мероприятий: Методических (семинар, конференция)</a:t>
            </a:r>
            <a:endParaRPr lang="ru-RU" sz="2000" dirty="0">
              <a:solidFill>
                <a:srgbClr val="007A37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Организация мероприятий (конкурсов, смотров, фестивалей, народных гуляний, праздников, выставок) </a:t>
            </a:r>
            <a:r>
              <a:rPr lang="ru-RU" sz="2000" dirty="0"/>
              <a:t>(только для муниципальных образований Иркутской области)</a:t>
            </a:r>
            <a:endParaRPr lang="ru-RU" sz="2000" dirty="0"/>
          </a:p>
          <a:p>
            <a:pPr marL="0" lvl="0" indent="0">
              <a:buNone/>
            </a:pPr>
            <a:r>
              <a:rPr lang="ru-RU" sz="2000" dirty="0">
                <a:solidFill>
                  <a:srgbClr val="007A37"/>
                </a:solidFill>
                <a:sym typeface="+mn-ea"/>
              </a:rPr>
              <a:t>Организация и проведение культурно-массовых мероприятий: творческие встречи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9"/>
          <a:stretch>
            <a:fillRect/>
          </a:stretch>
        </p:blipFill>
        <p:spPr>
          <a:xfrm>
            <a:off x="-7634" y="6234764"/>
            <a:ext cx="9144001" cy="6206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426" y="7458"/>
            <a:ext cx="9144793" cy="666350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b="1" cap="all" dirty="0">
                <a:solidFill>
                  <a:srgbClr val="C00000"/>
                </a:solidFill>
              </a:rPr>
              <a:t>Муниципальное задание 2022 года </a:t>
            </a:r>
            <a:endParaRPr lang="ru-RU" sz="2000" b="1" cap="all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300" b="1" cap="all" dirty="0">
                <a:solidFill>
                  <a:srgbClr val="386B23"/>
                </a:solidFill>
              </a:rPr>
              <a:t>Общероссийский базовый (отраслевой) перечень государственных и муниципальных услуг</a:t>
            </a:r>
            <a:endParaRPr lang="ru-RU" sz="1300" b="1" cap="all" dirty="0">
              <a:solidFill>
                <a:srgbClr val="386B23"/>
              </a:solidFill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300" b="1" cap="all" dirty="0">
                <a:solidFill>
                  <a:srgbClr val="386B23"/>
                </a:solidFill>
              </a:rPr>
              <a:t>Региональный перечень государственных (муниципальных) услуг и работ</a:t>
            </a:r>
            <a:endParaRPr lang="ru-RU" sz="1300" b="1" cap="all" dirty="0">
              <a:solidFill>
                <a:srgbClr val="386B23"/>
              </a:solidFill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300" b="1" cap="all" dirty="0">
                <a:solidFill>
                  <a:srgbClr val="C00000"/>
                </a:solidFill>
              </a:rPr>
              <a:t>Сайт</a:t>
            </a:r>
            <a:r>
              <a:rPr lang="en-US" sz="1300" b="1" cap="all" dirty="0">
                <a:solidFill>
                  <a:srgbClr val="C00000"/>
                </a:solidFill>
              </a:rPr>
              <a:t> </a:t>
            </a:r>
            <a:r>
              <a:rPr lang="en-US" sz="1300" b="1" cap="all" dirty="0">
                <a:solidFill>
                  <a:srgbClr val="C00000"/>
                </a:solidFill>
                <a:hlinkClick r:id="rId2"/>
              </a:rPr>
              <a:t>https://bus.gov.ru/servicesNew</a:t>
            </a:r>
            <a:r>
              <a:rPr lang="ru-RU" sz="1300" b="1" cap="all" dirty="0">
                <a:solidFill>
                  <a:srgbClr val="C00000"/>
                </a:solidFill>
              </a:rPr>
              <a:t> </a:t>
            </a:r>
            <a:endParaRPr lang="ru-RU" sz="1300" b="1" cap="all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000" b="1" cap="all" dirty="0"/>
              <a:t>отошлет Вас к сайту</a:t>
            </a:r>
            <a:r>
              <a:rPr lang="en-US" sz="1000" b="1" cap="all" dirty="0"/>
              <a:t> </a:t>
            </a:r>
            <a:r>
              <a:rPr lang="en-US" sz="1000" b="1" cap="all" dirty="0">
                <a:hlinkClick r:id="rId3"/>
              </a:rPr>
              <a:t>http://budget.gov.ru/</a:t>
            </a:r>
            <a:r>
              <a:rPr lang="ru-RU" sz="1000" b="1" cap="all" dirty="0"/>
              <a:t> </a:t>
            </a:r>
            <a:endParaRPr lang="ru-RU" sz="1000" b="1" cap="all" dirty="0"/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1000" b="1" cap="all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9"/>
          <a:stretch>
            <a:fillRect/>
          </a:stretch>
        </p:blipFill>
        <p:spPr>
          <a:xfrm>
            <a:off x="-7634" y="6234764"/>
            <a:ext cx="9144001" cy="620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3" y="2634928"/>
            <a:ext cx="9144000" cy="42156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93" y="97247"/>
            <a:ext cx="9144793" cy="666350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b="1" cap="all" dirty="0">
                <a:solidFill>
                  <a:srgbClr val="C00000"/>
                </a:solidFill>
              </a:rPr>
              <a:t>Рекомендации по услугам, исходя из целей:</a:t>
            </a:r>
            <a:endParaRPr lang="ru-RU" sz="2000" b="1" cap="all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400" b="1" cap="all" dirty="0">
                <a:solidFill>
                  <a:srgbClr val="007A37"/>
                </a:solidFill>
              </a:rPr>
              <a:t>Отказаться от учета посетителя (по заданию)</a:t>
            </a:r>
            <a:endParaRPr lang="ru-RU" sz="1400" b="1" cap="all" dirty="0">
              <a:solidFill>
                <a:srgbClr val="007A37"/>
              </a:solidFill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400" b="1" cap="all" dirty="0">
                <a:solidFill>
                  <a:srgbClr val="007A37"/>
                </a:solidFill>
              </a:rPr>
              <a:t>Сделать возможным проведение различных мероприятий</a:t>
            </a:r>
            <a:endParaRPr lang="ru-RU" sz="1400" b="1" cap="all" dirty="0">
              <a:solidFill>
                <a:srgbClr val="007A37"/>
              </a:solidFill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u="sng" cap="all" dirty="0">
                <a:solidFill>
                  <a:srgbClr val="C00000"/>
                </a:solidFill>
              </a:rPr>
              <a:t>БЕСПЛАТНО</a:t>
            </a:r>
            <a:endParaRPr lang="ru-RU" sz="1800" u="sng" cap="all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400" dirty="0">
                <a:solidFill>
                  <a:srgbClr val="C00000"/>
                </a:solidFill>
              </a:rPr>
              <a:t>Услуга «Организация и проведение мероприятий »  с уникальным номером 900400О.99.0.ББ72АА00001</a:t>
            </a:r>
            <a:endParaRPr lang="ru-RU" sz="1400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400" cap="all" dirty="0"/>
              <a:t>На территории РФ, с подходящими показателями объема</a:t>
            </a:r>
            <a:endParaRPr lang="ru-RU" sz="1400" cap="all" dirty="0"/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1300" b="1" cap="all" dirty="0">
              <a:solidFill>
                <a:srgbClr val="386B23"/>
              </a:solidFill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1300" b="1" cap="all" dirty="0">
              <a:solidFill>
                <a:srgbClr val="386B23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9"/>
          <a:stretch>
            <a:fillRect/>
          </a:stretch>
        </p:blipFill>
        <p:spPr>
          <a:xfrm>
            <a:off x="-7634" y="6234764"/>
            <a:ext cx="9144001" cy="620688"/>
          </a:xfrm>
          <a:prstGeom prst="rect">
            <a:avLst/>
          </a:prstGeom>
        </p:spPr>
      </p:pic>
      <p:pic>
        <p:nvPicPr>
          <p:cNvPr id="5" name="Picture 4" descr="Снимок экрана 2022-12-11 в 19.41.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" y="2924810"/>
            <a:ext cx="9144000" cy="25063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426" y="7458"/>
            <a:ext cx="9144793" cy="66635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9"/>
          <a:stretch>
            <a:fillRect/>
          </a:stretch>
        </p:blipFill>
        <p:spPr>
          <a:xfrm>
            <a:off x="-7634" y="6234764"/>
            <a:ext cx="9144001" cy="620688"/>
          </a:xfrm>
          <a:prstGeom prst="rect">
            <a:avLst/>
          </a:prstGeom>
        </p:spPr>
      </p:pic>
      <p:pic>
        <p:nvPicPr>
          <p:cNvPr id="5" name="Content Placeholder 4" descr="Снимок экрана 2022-12-11 в 19.44.02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105" y="1560830"/>
            <a:ext cx="8666480" cy="41078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426" y="7458"/>
            <a:ext cx="9144793" cy="6663506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497" y="1324819"/>
            <a:ext cx="8123005" cy="4819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9"/>
          <a:stretch>
            <a:fillRect/>
          </a:stretch>
        </p:blipFill>
        <p:spPr>
          <a:xfrm>
            <a:off x="-7634" y="6234764"/>
            <a:ext cx="9144001" cy="6206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3737</Words>
  <Application>WPS Writer</Application>
  <PresentationFormat>Экран (4:3)</PresentationFormat>
  <Paragraphs>76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Arial</vt:lpstr>
      <vt:lpstr>Calibri</vt:lpstr>
      <vt:lpstr>Microsoft YaHei</vt:lpstr>
      <vt:lpstr>汉仪旗黑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 руководителя  культурно-досугового учреждения Иркутской области</dc:title>
  <dc:creator>Бажина Ульяна Николаевна</dc:creator>
  <cp:lastModifiedBy>ЕленаАбидуева</cp:lastModifiedBy>
  <cp:revision>222</cp:revision>
  <cp:lastPrinted>2022-12-11T13:05:48Z</cp:lastPrinted>
  <dcterms:created xsi:type="dcterms:W3CDTF">2022-12-11T13:05:48Z</dcterms:created>
  <dcterms:modified xsi:type="dcterms:W3CDTF">2022-12-11T13:05:48Z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1033-4.8.0.7823</vt:lpwstr>
  </property>
</Properties>
</file>